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33" r:id="rId2"/>
    <p:sldId id="337" r:id="rId3"/>
    <p:sldId id="332" r:id="rId4"/>
    <p:sldId id="335" r:id="rId5"/>
    <p:sldId id="334" r:id="rId6"/>
    <p:sldId id="336" r:id="rId7"/>
    <p:sldId id="356" r:id="rId8"/>
    <p:sldId id="339" r:id="rId9"/>
    <p:sldId id="340" r:id="rId10"/>
    <p:sldId id="338" r:id="rId11"/>
    <p:sldId id="346" r:id="rId12"/>
    <p:sldId id="348" r:id="rId13"/>
    <p:sldId id="347" r:id="rId14"/>
    <p:sldId id="349" r:id="rId15"/>
    <p:sldId id="350" r:id="rId16"/>
    <p:sldId id="351" r:id="rId17"/>
    <p:sldId id="342" r:id="rId18"/>
    <p:sldId id="357" r:id="rId19"/>
    <p:sldId id="314" r:id="rId20"/>
    <p:sldId id="359" r:id="rId21"/>
    <p:sldId id="353" r:id="rId22"/>
    <p:sldId id="360" r:id="rId23"/>
    <p:sldId id="361" r:id="rId24"/>
    <p:sldId id="358" r:id="rId25"/>
    <p:sldId id="363" r:id="rId26"/>
    <p:sldId id="352" r:id="rId27"/>
    <p:sldId id="364" r:id="rId28"/>
    <p:sldId id="365" r:id="rId29"/>
    <p:sldId id="367" r:id="rId30"/>
    <p:sldId id="32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68" autoAdjust="0"/>
  </p:normalViewPr>
  <p:slideViewPr>
    <p:cSldViewPr>
      <p:cViewPr varScale="1">
        <p:scale>
          <a:sx n="119" d="100"/>
          <a:sy n="119" d="100"/>
        </p:scale>
        <p:origin x="198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6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BA23D-5710-45C3-8AE1-7B5721BE450C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9B1D2-4D57-416E-8BD1-3DACB5B914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4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9B1D2-4D57-416E-8BD1-3DACB5B914D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1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2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7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21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80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6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7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6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1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78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3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Prehistory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5" r="20491" b="16199"/>
          <a:stretch/>
        </p:blipFill>
        <p:spPr>
          <a:xfrm>
            <a:off x="990600" y="1663995"/>
            <a:ext cx="2819400" cy="427960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Period prior to that for which written records exist</a:t>
            </a:r>
          </a:p>
          <a:p>
            <a:r>
              <a:rPr lang="en-US" dirty="0" err="1"/>
              <a:t>Fabius</a:t>
            </a:r>
            <a:r>
              <a:rPr lang="en-US" dirty="0"/>
              <a:t> Pictor, c. 200 BCE</a:t>
            </a:r>
          </a:p>
          <a:p>
            <a:r>
              <a:rPr lang="en-US" dirty="0"/>
              <a:t>Lots of texts written before this</a:t>
            </a:r>
          </a:p>
          <a:p>
            <a:r>
              <a:rPr lang="en-US" dirty="0"/>
              <a:t>Archaeology vs. language</a:t>
            </a:r>
          </a:p>
          <a:p>
            <a:pPr lvl="1"/>
            <a:r>
              <a:rPr lang="en-US" dirty="0"/>
              <a:t>i.e. languages are not peoples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0600" y="5943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Cippus</a:t>
            </a:r>
            <a:r>
              <a:rPr lang="en-US" dirty="0"/>
              <a:t> </a:t>
            </a:r>
            <a:r>
              <a:rPr lang="en-US" dirty="0" err="1"/>
              <a:t>Perusinus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-2</a:t>
            </a:r>
            <a:r>
              <a:rPr lang="en-US" baseline="30000" dirty="0"/>
              <a:t>nd</a:t>
            </a:r>
            <a:r>
              <a:rPr lang="en-US" dirty="0"/>
              <a:t> cen. BCE</a:t>
            </a:r>
          </a:p>
        </p:txBody>
      </p:sp>
    </p:spTree>
    <p:extLst>
      <p:ext uri="{BB962C8B-B14F-4D97-AF65-F5344CB8AC3E}">
        <p14:creationId xmlns:p14="http://schemas.microsoft.com/office/powerpoint/2010/main" val="179574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Phoenicians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16" y="1905000"/>
            <a:ext cx="8505568" cy="3810000"/>
          </a:xfrm>
        </p:spPr>
      </p:pic>
    </p:spTree>
    <p:extLst>
      <p:ext uri="{BB962C8B-B14F-4D97-AF65-F5344CB8AC3E}">
        <p14:creationId xmlns:p14="http://schemas.microsoft.com/office/powerpoint/2010/main" val="3040961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Nora Stone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Sardinia</a:t>
            </a:r>
          </a:p>
          <a:p>
            <a:r>
              <a:rPr lang="en-US" dirty="0"/>
              <a:t>c. 9</a:t>
            </a:r>
            <a:r>
              <a:rPr lang="en-US" baseline="30000" dirty="0"/>
              <a:t>th</a:t>
            </a:r>
            <a:r>
              <a:rPr lang="en-US" dirty="0"/>
              <a:t>-8</a:t>
            </a:r>
            <a:r>
              <a:rPr lang="en-US" baseline="30000" dirty="0"/>
              <a:t>th</a:t>
            </a:r>
            <a:r>
              <a:rPr lang="en-US" dirty="0"/>
              <a:t> cen. BCE</a:t>
            </a:r>
          </a:p>
          <a:p>
            <a:r>
              <a:rPr lang="en-US" dirty="0"/>
              <a:t>Phoenician inscription commemorating destruction of a village:</a:t>
            </a:r>
          </a:p>
          <a:p>
            <a:pPr marL="742950" lvl="2" indent="-342900">
              <a:buFont typeface="Calibri" panose="020F0502020204030204" pitchFamily="34" charset="0"/>
              <a:buChar char="–"/>
            </a:pPr>
            <a:r>
              <a:rPr lang="en-US" dirty="0"/>
              <a:t>“A house he beat down. And he drove out. In Sardinia, he is at peace; his army is at peace. </a:t>
            </a:r>
            <a:r>
              <a:rPr lang="en-US" dirty="0" err="1"/>
              <a:t>Milkyton</a:t>
            </a:r>
            <a:r>
              <a:rPr lang="en-US" dirty="0"/>
              <a:t>, son of </a:t>
            </a:r>
            <a:r>
              <a:rPr lang="en-US" dirty="0" err="1"/>
              <a:t>Shubon</a:t>
            </a:r>
            <a:r>
              <a:rPr lang="en-US" dirty="0"/>
              <a:t>, the Commander. For </a:t>
            </a:r>
            <a:r>
              <a:rPr lang="en-US" dirty="0" err="1"/>
              <a:t>Pummay</a:t>
            </a:r>
            <a:r>
              <a:rPr lang="en-US" dirty="0"/>
              <a:t>.”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46" y="1600200"/>
            <a:ext cx="3017308" cy="4525963"/>
          </a:xfrm>
        </p:spPr>
      </p:pic>
      <p:sp>
        <p:nvSpPr>
          <p:cNvPr id="6" name="TextBox 5"/>
          <p:cNvSpPr txBox="1"/>
          <p:nvPr/>
        </p:nvSpPr>
        <p:spPr>
          <a:xfrm>
            <a:off x="4800600" y="1556083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995088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itchFamily="18" charset="0"/>
              </a:rPr>
              <a:t>Greek City-States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‘Polis’ in Greek</a:t>
            </a:r>
          </a:p>
          <a:p>
            <a:r>
              <a:rPr lang="en-US" dirty="0"/>
              <a:t>Sovereign cities and their territories</a:t>
            </a:r>
          </a:p>
          <a:p>
            <a:r>
              <a:rPr lang="en-US" dirty="0"/>
              <a:t>Forms of governance:</a:t>
            </a:r>
          </a:p>
          <a:p>
            <a:pPr lvl="1"/>
            <a:r>
              <a:rPr lang="en-US" dirty="0"/>
              <a:t>Tyranny</a:t>
            </a:r>
          </a:p>
          <a:p>
            <a:pPr lvl="1"/>
            <a:r>
              <a:rPr lang="en-US" dirty="0"/>
              <a:t>Oligarchy</a:t>
            </a:r>
          </a:p>
          <a:p>
            <a:pPr lvl="1"/>
            <a:r>
              <a:rPr lang="en-US" dirty="0"/>
              <a:t>Democracy</a:t>
            </a:r>
          </a:p>
          <a:p>
            <a:r>
              <a:rPr lang="en-US" dirty="0"/>
              <a:t>Each polis founded new semi-independent poleis as colonies</a:t>
            </a:r>
          </a:p>
          <a:p>
            <a:pPr lvl="1"/>
            <a:r>
              <a:rPr lang="en-US" dirty="0"/>
              <a:t>And some colonies founded their own colonies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15758"/>
            <a:ext cx="4038600" cy="2694847"/>
          </a:xfrm>
        </p:spPr>
      </p:pic>
    </p:spTree>
    <p:extLst>
      <p:ext uri="{BB962C8B-B14F-4D97-AF65-F5344CB8AC3E}">
        <p14:creationId xmlns:p14="http://schemas.microsoft.com/office/powerpoint/2010/main" val="1503531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itchFamily="18" charset="0"/>
              </a:rPr>
              <a:t>Greek Colonization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7" y="1295400"/>
            <a:ext cx="7605306" cy="5250929"/>
          </a:xfrm>
        </p:spPr>
      </p:pic>
    </p:spTree>
    <p:extLst>
      <p:ext uri="{BB962C8B-B14F-4D97-AF65-F5344CB8AC3E}">
        <p14:creationId xmlns:p14="http://schemas.microsoft.com/office/powerpoint/2010/main" val="364390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09" y="1676400"/>
            <a:ext cx="4343191" cy="408694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itchFamily="18" charset="0"/>
              </a:rPr>
              <a:t>Magna Graecia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‘Great Greece’</a:t>
            </a:r>
          </a:p>
          <a:p>
            <a:r>
              <a:rPr lang="en-US" dirty="0"/>
              <a:t>Colonies established beginning in the 8</a:t>
            </a:r>
            <a:r>
              <a:rPr lang="en-US" baseline="30000" dirty="0"/>
              <a:t>th</a:t>
            </a:r>
            <a:r>
              <a:rPr lang="en-US" dirty="0"/>
              <a:t> cen. BCE</a:t>
            </a:r>
          </a:p>
          <a:p>
            <a:r>
              <a:rPr lang="en-US" dirty="0"/>
              <a:t>Some for trade</a:t>
            </a:r>
          </a:p>
          <a:p>
            <a:pPr lvl="1"/>
            <a:r>
              <a:rPr lang="en-US" dirty="0"/>
              <a:t>e.g. </a:t>
            </a:r>
            <a:r>
              <a:rPr lang="en-US" dirty="0" err="1"/>
              <a:t>Pithecusae</a:t>
            </a:r>
            <a:endParaRPr lang="en-US" dirty="0"/>
          </a:p>
          <a:p>
            <a:r>
              <a:rPr lang="en-US" dirty="0"/>
              <a:t>Some for settlement and agriculture</a:t>
            </a:r>
          </a:p>
          <a:p>
            <a:pPr lvl="1"/>
            <a:r>
              <a:rPr lang="en-US" dirty="0"/>
              <a:t>e.g. Metapontum</a:t>
            </a:r>
          </a:p>
          <a:p>
            <a:r>
              <a:rPr lang="en-US" dirty="0"/>
              <a:t>Brought Greek religion, language and practices to Italy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573946"/>
            <a:ext cx="2265486" cy="2226654"/>
          </a:xfrm>
          <a:prstGeom prst="rect">
            <a:avLst/>
          </a:prstGeom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420" y="2570632"/>
            <a:ext cx="2254580" cy="22223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4800600"/>
            <a:ext cx="449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Silver </a:t>
            </a:r>
            <a:r>
              <a:rPr lang="en-US" dirty="0" err="1"/>
              <a:t>stater</a:t>
            </a:r>
            <a:r>
              <a:rPr lang="en-US" dirty="0"/>
              <a:t> of Metapontum, c. 530-510 BCE</a:t>
            </a:r>
          </a:p>
        </p:txBody>
      </p:sp>
    </p:spTree>
    <p:extLst>
      <p:ext uri="{BB962C8B-B14F-4D97-AF65-F5344CB8AC3E}">
        <p14:creationId xmlns:p14="http://schemas.microsoft.com/office/powerpoint/2010/main" val="367373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itchFamily="18" charset="0"/>
              </a:rPr>
              <a:t>Paestum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Colony founded by Sybaris in the late 7</a:t>
            </a:r>
            <a:r>
              <a:rPr lang="en-US" baseline="30000" dirty="0"/>
              <a:t>th</a:t>
            </a:r>
            <a:r>
              <a:rPr lang="en-US" dirty="0"/>
              <a:t> cen. BCE</a:t>
            </a:r>
          </a:p>
          <a:p>
            <a:r>
              <a:rPr lang="en-US" dirty="0"/>
              <a:t>Three temples constructed by the mid 6</a:t>
            </a:r>
            <a:r>
              <a:rPr lang="en-US" baseline="30000" dirty="0"/>
              <a:t>th</a:t>
            </a:r>
            <a:r>
              <a:rPr lang="en-US" dirty="0"/>
              <a:t> cen. BCE</a:t>
            </a:r>
          </a:p>
          <a:p>
            <a:r>
              <a:rPr lang="en-US" dirty="0"/>
              <a:t>Overrun by </a:t>
            </a:r>
            <a:r>
              <a:rPr lang="en-US" dirty="0" err="1"/>
              <a:t>Lucanians</a:t>
            </a:r>
            <a:r>
              <a:rPr lang="en-US" dirty="0"/>
              <a:t> at the end of the 5</a:t>
            </a:r>
            <a:r>
              <a:rPr lang="en-US" baseline="30000" dirty="0"/>
              <a:t>th</a:t>
            </a:r>
            <a:r>
              <a:rPr lang="en-US" dirty="0"/>
              <a:t> cen. BCE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623205"/>
            <a:ext cx="4038600" cy="247995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4"/>
          <a:stretch/>
        </p:blipFill>
        <p:spPr>
          <a:xfrm>
            <a:off x="4876800" y="2083981"/>
            <a:ext cx="3715725" cy="341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8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itchFamily="18" charset="0"/>
              </a:rPr>
              <a:t>Apulian Red-Figure Pottery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1" t="13372" r="26303" b="10348"/>
          <a:stretch/>
        </p:blipFill>
        <p:spPr>
          <a:xfrm>
            <a:off x="228600" y="1752600"/>
            <a:ext cx="4259371" cy="4220766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Dates from the 4</a:t>
            </a:r>
            <a:r>
              <a:rPr lang="en-US" baseline="30000" dirty="0"/>
              <a:t>th</a:t>
            </a:r>
            <a:r>
              <a:rPr lang="en-US" dirty="0"/>
              <a:t> cen. onwards</a:t>
            </a:r>
          </a:p>
          <a:p>
            <a:r>
              <a:rPr lang="en-US" dirty="0"/>
              <a:t>Derived from Athenian red-figure pottery of the 5</a:t>
            </a:r>
            <a:r>
              <a:rPr lang="en-US" baseline="30000" dirty="0"/>
              <a:t>th</a:t>
            </a:r>
            <a:r>
              <a:rPr lang="en-US" dirty="0"/>
              <a:t> cen.</a:t>
            </a:r>
          </a:p>
          <a:p>
            <a:r>
              <a:rPr lang="en-US" dirty="0"/>
              <a:t>Often depicts mythological or theatrical scenes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61722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Red-figure Bell Krater, c. 370-360 BCE</a:t>
            </a:r>
          </a:p>
        </p:txBody>
      </p:sp>
    </p:spTree>
    <p:extLst>
      <p:ext uri="{BB962C8B-B14F-4D97-AF65-F5344CB8AC3E}">
        <p14:creationId xmlns:p14="http://schemas.microsoft.com/office/powerpoint/2010/main" val="2619535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8" r="13934"/>
          <a:stretch/>
        </p:blipFill>
        <p:spPr>
          <a:xfrm>
            <a:off x="4876800" y="1828800"/>
            <a:ext cx="3827721" cy="3989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Villanovan Culture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Iron Age culture in northwestern Italy, c. 900-700 BCE</a:t>
            </a:r>
          </a:p>
          <a:p>
            <a:r>
              <a:rPr lang="en-US" dirty="0"/>
              <a:t>Accomplished metalworkers</a:t>
            </a:r>
          </a:p>
          <a:p>
            <a:r>
              <a:rPr lang="en-US" dirty="0"/>
              <a:t>Rich copper and iron mines attracted Greek and Phoenician traders</a:t>
            </a:r>
          </a:p>
          <a:p>
            <a:r>
              <a:rPr lang="en-US" dirty="0"/>
              <a:t>Practiced cremation and made ceramic urns in the shape of huts</a:t>
            </a:r>
          </a:p>
          <a:p>
            <a:r>
              <a:rPr lang="en-US" dirty="0"/>
              <a:t>Direct precursor to the Etruscans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400" y="1600200"/>
            <a:ext cx="39982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4876800" y="6019800"/>
            <a:ext cx="3827721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Terracotta hut urn, c. 900 BCE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86800" y="1556083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11552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Vocab!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Inhumation</a:t>
            </a:r>
          </a:p>
          <a:p>
            <a:pPr lvl="1"/>
            <a:r>
              <a:rPr lang="en-US" dirty="0"/>
              <a:t>Burial of the deceased</a:t>
            </a:r>
          </a:p>
          <a:p>
            <a:r>
              <a:rPr lang="en-US" dirty="0"/>
              <a:t>Cremation</a:t>
            </a:r>
          </a:p>
          <a:p>
            <a:pPr lvl="1"/>
            <a:r>
              <a:rPr lang="en-US" dirty="0"/>
              <a:t>Burning the deceased until only ashes remain</a:t>
            </a:r>
          </a:p>
          <a:p>
            <a:r>
              <a:rPr lang="en-US" dirty="0"/>
              <a:t>Terracotta</a:t>
            </a:r>
          </a:p>
          <a:p>
            <a:pPr lvl="1"/>
            <a:r>
              <a:rPr lang="en-US" dirty="0"/>
              <a:t>‘Baked earth,’ i.e. ceramic</a:t>
            </a:r>
          </a:p>
        </p:txBody>
      </p:sp>
    </p:spTree>
    <p:extLst>
      <p:ext uri="{BB962C8B-B14F-4D97-AF65-F5344CB8AC3E}">
        <p14:creationId xmlns:p14="http://schemas.microsoft.com/office/powerpoint/2010/main" val="292542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Etruscans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80" y="1600200"/>
            <a:ext cx="3722240" cy="4525963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Begin c. 8</a:t>
            </a:r>
            <a:r>
              <a:rPr lang="en-US" baseline="30000" dirty="0"/>
              <a:t>th</a:t>
            </a:r>
            <a:r>
              <a:rPr lang="en-US" dirty="0"/>
              <a:t> cen. BCE</a:t>
            </a:r>
          </a:p>
          <a:p>
            <a:r>
              <a:rPr lang="en-US" dirty="0"/>
              <a:t>Spoke a non Indo-European language (Etruscan)</a:t>
            </a:r>
          </a:p>
          <a:p>
            <a:pPr lvl="1"/>
            <a:r>
              <a:rPr lang="en-US" dirty="0"/>
              <a:t>We can’t read it!</a:t>
            </a:r>
          </a:p>
          <a:p>
            <a:r>
              <a:rPr lang="en-US" dirty="0"/>
              <a:t>Originally lived in Etruria, but expanded northward into the Po River Valley and south as far as Campania</a:t>
            </a:r>
          </a:p>
          <a:p>
            <a:r>
              <a:rPr lang="en-US" dirty="0"/>
              <a:t>Never politically united; each city was independent and had its own king</a:t>
            </a:r>
          </a:p>
        </p:txBody>
      </p:sp>
    </p:spTree>
    <p:extLst>
      <p:ext uri="{BB962C8B-B14F-4D97-AF65-F5344CB8AC3E}">
        <p14:creationId xmlns:p14="http://schemas.microsoft.com/office/powerpoint/2010/main" val="330636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2241550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cap="small" dirty="0">
                <a:solidFill>
                  <a:prstClr val="black"/>
                </a:solidFill>
                <a:latin typeface="Cambria" panose="02040503050406030204" pitchFamily="18" charset="0"/>
              </a:rPr>
              <a:t>Ancient Italian Languages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67" y="325378"/>
            <a:ext cx="5170377" cy="6283444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2743200"/>
            <a:ext cx="3008313" cy="3382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Etruscan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Italic languages</a:t>
            </a:r>
            <a:endParaRPr lang="en-US" dirty="0"/>
          </a:p>
          <a:p>
            <a:pPr marL="800100" lvl="1" indent="-342900">
              <a:buFont typeface="Calibri" panose="020F0502020204030204" pitchFamily="34" charset="0"/>
              <a:buChar char="–"/>
            </a:pPr>
            <a:r>
              <a:rPr lang="en-US" sz="2200" dirty="0">
                <a:solidFill>
                  <a:prstClr val="black"/>
                </a:solidFill>
              </a:rPr>
              <a:t>Oscan</a:t>
            </a:r>
          </a:p>
          <a:p>
            <a:pPr marL="800100" lvl="1" indent="-342900">
              <a:buFont typeface="Calibri" panose="020F0502020204030204" pitchFamily="34" charset="0"/>
              <a:buChar char="–"/>
            </a:pPr>
            <a:r>
              <a:rPr lang="en-US" sz="2200" dirty="0">
                <a:solidFill>
                  <a:prstClr val="black"/>
                </a:solidFill>
              </a:rPr>
              <a:t>Umbrian</a:t>
            </a:r>
          </a:p>
          <a:p>
            <a:pPr marL="800100" lvl="1" indent="-342900">
              <a:buFont typeface="Calibri" panose="020F0502020204030204" pitchFamily="34" charset="0"/>
              <a:buChar char="–"/>
            </a:pPr>
            <a:r>
              <a:rPr lang="en-US" sz="2200" dirty="0">
                <a:solidFill>
                  <a:prstClr val="black"/>
                </a:solidFill>
              </a:rPr>
              <a:t>Faliscan</a:t>
            </a:r>
          </a:p>
          <a:p>
            <a:pPr marL="800100" lvl="1" indent="-342900">
              <a:buFont typeface="Calibri" panose="020F0502020204030204" pitchFamily="34" charset="0"/>
              <a:buChar char="–"/>
            </a:pPr>
            <a:r>
              <a:rPr lang="en-US" sz="2200" dirty="0">
                <a:solidFill>
                  <a:prstClr val="black"/>
                </a:solidFill>
              </a:rPr>
              <a:t>Latin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Greek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0" y="60592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Languages of Italy, c. 650 BCE</a:t>
            </a:r>
          </a:p>
        </p:txBody>
      </p:sp>
    </p:spTree>
    <p:extLst>
      <p:ext uri="{BB962C8B-B14F-4D97-AF65-F5344CB8AC3E}">
        <p14:creationId xmlns:p14="http://schemas.microsoft.com/office/powerpoint/2010/main" val="3538563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Etruscan Temples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25" y="1653381"/>
            <a:ext cx="2241550" cy="4419600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Temple of Minerva at Veii, near Rome (the </a:t>
            </a:r>
            <a:r>
              <a:rPr lang="en-US" dirty="0" err="1"/>
              <a:t>Portonaccio</a:t>
            </a:r>
            <a:r>
              <a:rPr lang="en-US" dirty="0"/>
              <a:t> Sanctuary)</a:t>
            </a:r>
          </a:p>
          <a:p>
            <a:r>
              <a:rPr lang="en-US" dirty="0"/>
              <a:t>c. 510-500 BCE</a:t>
            </a:r>
          </a:p>
          <a:p>
            <a:r>
              <a:rPr lang="en-US" dirty="0"/>
              <a:t>Made of wood and mudbrick</a:t>
            </a:r>
          </a:p>
          <a:p>
            <a:r>
              <a:rPr lang="en-US" dirty="0"/>
              <a:t>Little survives, but was described by the Roman architect Vitruvius</a:t>
            </a:r>
          </a:p>
          <a:p>
            <a:r>
              <a:rPr lang="en-US" dirty="0"/>
              <a:t>Sculptural roof decorations</a:t>
            </a:r>
          </a:p>
          <a:p>
            <a:r>
              <a:rPr lang="en-US" dirty="0"/>
              <a:t>Etruscans built the first Temple of Jupiter in Rome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21" y="2362200"/>
            <a:ext cx="3670300" cy="24883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121" y="5105400"/>
            <a:ext cx="3670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of the </a:t>
            </a:r>
            <a:r>
              <a:rPr lang="en-US" dirty="0" err="1"/>
              <a:t>Portonaccio</a:t>
            </a:r>
            <a:r>
              <a:rPr lang="en-US" dirty="0"/>
              <a:t> Sanctuary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19200" y="61722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Portonaccio</a:t>
            </a:r>
            <a:r>
              <a:rPr lang="en-US" dirty="0"/>
              <a:t> Apollo</a:t>
            </a:r>
          </a:p>
        </p:txBody>
      </p:sp>
    </p:spTree>
    <p:extLst>
      <p:ext uri="{BB962C8B-B14F-4D97-AF65-F5344CB8AC3E}">
        <p14:creationId xmlns:p14="http://schemas.microsoft.com/office/powerpoint/2010/main" val="320879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Etruscan Tombs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80" y="1600200"/>
            <a:ext cx="3722240" cy="4525963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Etruscans practiced both cremation and inhumation</a:t>
            </a:r>
          </a:p>
          <a:p>
            <a:r>
              <a:rPr lang="en-US" dirty="0"/>
              <a:t>Major cemeteries at Cerveteri/</a:t>
            </a:r>
            <a:r>
              <a:rPr lang="en-US" dirty="0" err="1"/>
              <a:t>Caere</a:t>
            </a:r>
            <a:r>
              <a:rPr lang="en-US" dirty="0"/>
              <a:t> and </a:t>
            </a:r>
            <a:r>
              <a:rPr lang="en-US" dirty="0" err="1"/>
              <a:t>Tarquinia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743200" y="41148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362200" y="4038600"/>
            <a:ext cx="228600" cy="22860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14600" y="4191000"/>
            <a:ext cx="228600" cy="228600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2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Tomb Paintings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7" t="16094"/>
          <a:stretch/>
        </p:blipFill>
        <p:spPr>
          <a:xfrm>
            <a:off x="4648200" y="2149454"/>
            <a:ext cx="4038600" cy="3453506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2148681"/>
            <a:ext cx="3810000" cy="3429000"/>
          </a:xfrm>
        </p:spPr>
      </p:pic>
      <p:sp>
        <p:nvSpPr>
          <p:cNvPr id="11" name="TextBox 10"/>
          <p:cNvSpPr txBox="1"/>
          <p:nvPr/>
        </p:nvSpPr>
        <p:spPr>
          <a:xfrm>
            <a:off x="609600" y="58674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Tomb of the Bulls, near </a:t>
            </a:r>
            <a:r>
              <a:rPr lang="en-US" dirty="0" err="1"/>
              <a:t>Tarquinia</a:t>
            </a:r>
            <a:r>
              <a:rPr lang="en-US" dirty="0"/>
              <a:t>, c. 540-520 BCE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8200" y="58674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Tomb of the Leopards, near </a:t>
            </a:r>
            <a:r>
              <a:rPr lang="en-US" dirty="0" err="1"/>
              <a:t>Tarquinia</a:t>
            </a:r>
            <a:r>
              <a:rPr lang="en-US" dirty="0"/>
              <a:t>, c. 480-450 BCE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86800" y="2129135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91804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Etruscan </a:t>
            </a:r>
            <a:r>
              <a:rPr lang="en-US" b="1" cap="small" dirty="0" err="1">
                <a:latin typeface="Cambria" panose="02040503050406030204" pitchFamily="18" charset="0"/>
              </a:rPr>
              <a:t>Bucchero</a:t>
            </a:r>
            <a:r>
              <a:rPr lang="en-US" b="1" cap="small" dirty="0">
                <a:latin typeface="Cambria" panose="02040503050406030204" pitchFamily="18" charset="0"/>
              </a:rPr>
              <a:t> Pottery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64" y="1600200"/>
            <a:ext cx="3394472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Type of black burnished pottery made by the Etruscans</a:t>
            </a:r>
          </a:p>
          <a:p>
            <a:r>
              <a:rPr lang="en-US" dirty="0"/>
              <a:t>Incised decoration</a:t>
            </a:r>
          </a:p>
          <a:p>
            <a:r>
              <a:rPr lang="en-US" dirty="0"/>
              <a:t>Meant to resemble metal vessels</a:t>
            </a:r>
          </a:p>
          <a:p>
            <a:r>
              <a:rPr lang="en-US" dirty="0"/>
              <a:t>Mostly found in tombs, but also at settlement sites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6096000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Etruscan </a:t>
            </a:r>
            <a:r>
              <a:rPr lang="en-US" dirty="0" err="1"/>
              <a:t>bucchero</a:t>
            </a:r>
            <a:r>
              <a:rPr lang="en-US" dirty="0"/>
              <a:t> jug, c. 550-500 BCE</a:t>
            </a:r>
          </a:p>
        </p:txBody>
      </p:sp>
    </p:spTree>
    <p:extLst>
      <p:ext uri="{BB962C8B-B14F-4D97-AF65-F5344CB8AC3E}">
        <p14:creationId xmlns:p14="http://schemas.microsoft.com/office/powerpoint/2010/main" val="4035377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</a:t>
            </a:r>
            <a:r>
              <a:rPr lang="en-US" b="1" cap="small" dirty="0" err="1">
                <a:latin typeface="Cambria" panose="02040503050406030204" pitchFamily="18" charset="0"/>
              </a:rPr>
              <a:t>Pyrgi</a:t>
            </a:r>
            <a:r>
              <a:rPr lang="en-US" b="1" cap="small" dirty="0">
                <a:latin typeface="Cambria" panose="02040503050406030204" pitchFamily="18" charset="0"/>
              </a:rPr>
              <a:t> Tablets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22901"/>
            <a:ext cx="8229600" cy="4608576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648200"/>
          </a:xfrm>
          <a:solidFill>
            <a:schemeClr val="bg1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To Lady Astarte is dedicated this shrine which </a:t>
            </a:r>
            <a:r>
              <a:rPr lang="en-US" dirty="0" err="1"/>
              <a:t>Thefarie</a:t>
            </a:r>
            <a:r>
              <a:rPr lang="en-US" dirty="0"/>
              <a:t> </a:t>
            </a:r>
            <a:r>
              <a:rPr lang="en-US" dirty="0" err="1"/>
              <a:t>Velianas</a:t>
            </a:r>
            <a:r>
              <a:rPr lang="en-US" dirty="0"/>
              <a:t>, king over </a:t>
            </a:r>
            <a:r>
              <a:rPr lang="en-US" dirty="0" err="1"/>
              <a:t>Caere</a:t>
            </a:r>
            <a:r>
              <a:rPr lang="en-US" dirty="0"/>
              <a:t>, constructed, and which he donated in the month of Sacrifices to the Sun as a gift in the temple. And I built it because Astarte requested it from me in the third year of my reign in the month of </a:t>
            </a:r>
            <a:r>
              <a:rPr lang="en-US" dirty="0" err="1"/>
              <a:t>Krr</a:t>
            </a:r>
            <a:r>
              <a:rPr lang="en-US" dirty="0"/>
              <a:t> on the day of the burial of the deity. And may the years of the statue of the deity in her temple be years like the stars of El!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324600"/>
            <a:ext cx="807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 err="1"/>
              <a:t>Pyrgi</a:t>
            </a:r>
            <a:r>
              <a:rPr lang="en-US" dirty="0"/>
              <a:t> tablets, c. 500 BCE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86800" y="15240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6068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191000" cy="1477962"/>
          </a:xfrm>
        </p:spPr>
        <p:txBody>
          <a:bodyPr>
            <a:normAutofit/>
          </a:bodyPr>
          <a:lstStyle/>
          <a:p>
            <a:r>
              <a:rPr lang="en-US" sz="5600" b="1" cap="small" dirty="0">
                <a:latin typeface="Cambria" panose="02040503050406030204" pitchFamily="18" charset="0"/>
              </a:rPr>
              <a:t>The Orator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297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Life-sized bronze statue</a:t>
            </a:r>
          </a:p>
          <a:p>
            <a:r>
              <a:rPr lang="en-US" dirty="0"/>
              <a:t>c. 100 BCE</a:t>
            </a:r>
          </a:p>
          <a:p>
            <a:r>
              <a:rPr lang="en-US" dirty="0"/>
              <a:t>Found near Perugia in northwestern Italy in 1566</a:t>
            </a:r>
          </a:p>
          <a:p>
            <a:r>
              <a:rPr lang="en-US" dirty="0"/>
              <a:t>Etruscan inscription on the toga identifies it as </a:t>
            </a:r>
            <a:r>
              <a:rPr lang="en-US" dirty="0" err="1"/>
              <a:t>Aulus</a:t>
            </a:r>
            <a:r>
              <a:rPr lang="en-US" dirty="0"/>
              <a:t> </a:t>
            </a:r>
            <a:r>
              <a:rPr lang="en-US" dirty="0" err="1"/>
              <a:t>Metellus</a:t>
            </a:r>
            <a:endParaRPr lang="en-US" dirty="0"/>
          </a:p>
          <a:p>
            <a:r>
              <a:rPr lang="en-US" dirty="0"/>
              <a:t>Gesturing for silence before making a speech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457200"/>
            <a:ext cx="3292602" cy="5871927"/>
          </a:xfrm>
        </p:spPr>
      </p:pic>
      <p:sp>
        <p:nvSpPr>
          <p:cNvPr id="6" name="TextBox 5"/>
          <p:cNvSpPr txBox="1"/>
          <p:nvPr/>
        </p:nvSpPr>
        <p:spPr>
          <a:xfrm>
            <a:off x="8305800" y="457200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099619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Latins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0" y="1944045"/>
            <a:ext cx="3998200" cy="3838272"/>
          </a:xfr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Centered in Latium in central Italy</a:t>
            </a:r>
          </a:p>
          <a:p>
            <a:r>
              <a:rPr lang="en-US" dirty="0"/>
              <a:t>‘</a:t>
            </a:r>
            <a:r>
              <a:rPr lang="en-US" dirty="0" err="1"/>
              <a:t>Latial</a:t>
            </a:r>
            <a:r>
              <a:rPr lang="en-US" dirty="0"/>
              <a:t> culture,’ c. 1000-600 BCE</a:t>
            </a:r>
          </a:p>
          <a:p>
            <a:r>
              <a:rPr lang="en-US" dirty="0"/>
              <a:t>Spoke Old Latin</a:t>
            </a:r>
          </a:p>
          <a:p>
            <a:r>
              <a:rPr lang="en-US" dirty="0"/>
              <a:t>Not politically unified; each city was independent</a:t>
            </a:r>
          </a:p>
          <a:p>
            <a:r>
              <a:rPr lang="en-US" dirty="0"/>
              <a:t>Came to be dominated by Rome as early as the 7</a:t>
            </a:r>
            <a:r>
              <a:rPr lang="en-US" baseline="30000" dirty="0"/>
              <a:t>th</a:t>
            </a:r>
            <a:r>
              <a:rPr lang="en-US" dirty="0"/>
              <a:t> cen. BCE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6019800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Terracotta hut urn, c. 900 BCE</a:t>
            </a:r>
          </a:p>
        </p:txBody>
      </p:sp>
    </p:spTree>
    <p:extLst>
      <p:ext uri="{BB962C8B-B14F-4D97-AF65-F5344CB8AC3E}">
        <p14:creationId xmlns:p14="http://schemas.microsoft.com/office/powerpoint/2010/main" val="1853616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631950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cap="small" dirty="0">
                <a:latin typeface="Cambria" panose="02040503050406030204" pitchFamily="18" charset="0"/>
              </a:rPr>
              <a:t>The Bronze Age</a:t>
            </a:r>
            <a:endParaRPr lang="en-US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1" y="54010"/>
            <a:ext cx="5552284" cy="665158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3008313" cy="44958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Apennine Culture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 River Valley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43400" y="1066800"/>
            <a:ext cx="2209800" cy="990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 rot="2100000">
            <a:off x="4611493" y="2500675"/>
            <a:ext cx="4491443" cy="13983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1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631950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cap="small" dirty="0">
                <a:latin typeface="Cambria" panose="02040503050406030204" pitchFamily="18" charset="0"/>
              </a:rPr>
              <a:t>The</a:t>
            </a:r>
            <a:br>
              <a:rPr lang="en-US" sz="4400" cap="small" dirty="0">
                <a:latin typeface="Cambria" panose="02040503050406030204" pitchFamily="18" charset="0"/>
              </a:rPr>
            </a:br>
            <a:r>
              <a:rPr lang="en-US" sz="4400" cap="small" dirty="0">
                <a:latin typeface="Cambria" panose="02040503050406030204" pitchFamily="18" charset="0"/>
              </a:rPr>
              <a:t>Iron Age</a:t>
            </a:r>
            <a:endParaRPr lang="en-US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1" y="54010"/>
            <a:ext cx="5552284" cy="665158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3008313" cy="44958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Increased contact with eastern Mediterranean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Development of Villanovan and </a:t>
            </a:r>
            <a:r>
              <a:rPr lang="en-US" sz="2400" dirty="0" err="1"/>
              <a:t>Etrsucan</a:t>
            </a:r>
            <a:r>
              <a:rPr lang="en-US" sz="2400" dirty="0"/>
              <a:t> culture in the north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Greek colonization in the south</a:t>
            </a:r>
          </a:p>
        </p:txBody>
      </p:sp>
      <p:sp>
        <p:nvSpPr>
          <p:cNvPr id="7" name="Oval 6"/>
          <p:cNvSpPr/>
          <p:nvPr/>
        </p:nvSpPr>
        <p:spPr>
          <a:xfrm>
            <a:off x="6296829" y="32766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400000">
            <a:off x="5471729" y="2645515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Etruscans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0" y="3409001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Latins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06518" y="3778333"/>
            <a:ext cx="165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Greeks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14619" y="2286000"/>
            <a:ext cx="1657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Villanovan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Culture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67390" y="4724400"/>
            <a:ext cx="1657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Phoenicians</a:t>
            </a:r>
          </a:p>
        </p:txBody>
      </p:sp>
    </p:spTree>
    <p:extLst>
      <p:ext uri="{BB962C8B-B14F-4D97-AF65-F5344CB8AC3E}">
        <p14:creationId xmlns:p14="http://schemas.microsoft.com/office/powerpoint/2010/main" val="73421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1" grpId="0"/>
      <p:bldP spid="11" grpId="1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2241550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cap="small" dirty="0">
                <a:solidFill>
                  <a:prstClr val="black"/>
                </a:solidFill>
                <a:latin typeface="Cambria" panose="02040503050406030204" pitchFamily="18" charset="0"/>
              </a:rPr>
              <a:t>Ancient Italian Languages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67" y="325378"/>
            <a:ext cx="5170377" cy="6283444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2743200"/>
            <a:ext cx="3008313" cy="3382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Etruscan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Italic languages</a:t>
            </a:r>
            <a:endParaRPr lang="en-US" dirty="0"/>
          </a:p>
          <a:p>
            <a:pPr marL="800100" lvl="1" indent="-342900">
              <a:buFont typeface="Calibri" panose="020F0502020204030204" pitchFamily="34" charset="0"/>
              <a:buChar char="–"/>
            </a:pPr>
            <a:r>
              <a:rPr lang="en-US" sz="2200" dirty="0">
                <a:solidFill>
                  <a:prstClr val="black"/>
                </a:solidFill>
              </a:rPr>
              <a:t>Oscan</a:t>
            </a:r>
          </a:p>
          <a:p>
            <a:pPr marL="800100" lvl="1" indent="-342900">
              <a:buFont typeface="Calibri" panose="020F0502020204030204" pitchFamily="34" charset="0"/>
              <a:buChar char="–"/>
            </a:pPr>
            <a:r>
              <a:rPr lang="en-US" sz="2200" dirty="0">
                <a:solidFill>
                  <a:prstClr val="black"/>
                </a:solidFill>
              </a:rPr>
              <a:t>Umbrian</a:t>
            </a:r>
          </a:p>
          <a:p>
            <a:pPr marL="800100" lvl="1" indent="-342900">
              <a:buFont typeface="Calibri" panose="020F0502020204030204" pitchFamily="34" charset="0"/>
              <a:buChar char="–"/>
            </a:pPr>
            <a:r>
              <a:rPr lang="en-US" sz="2200" dirty="0">
                <a:solidFill>
                  <a:prstClr val="black"/>
                </a:solidFill>
              </a:rPr>
              <a:t>Faliscan</a:t>
            </a:r>
          </a:p>
          <a:p>
            <a:pPr marL="800100" lvl="1" indent="-342900">
              <a:buFont typeface="Calibri" panose="020F0502020204030204" pitchFamily="34" charset="0"/>
              <a:buChar char="–"/>
            </a:pPr>
            <a:r>
              <a:rPr lang="en-US" sz="2200" dirty="0">
                <a:solidFill>
                  <a:prstClr val="black"/>
                </a:solidFill>
              </a:rPr>
              <a:t>Latin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Greek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0" y="60592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Languages of Italy, c. 650 BCE</a:t>
            </a:r>
          </a:p>
        </p:txBody>
      </p:sp>
    </p:spTree>
    <p:extLst>
      <p:ext uri="{BB962C8B-B14F-4D97-AF65-F5344CB8AC3E}">
        <p14:creationId xmlns:p14="http://schemas.microsoft.com/office/powerpoint/2010/main" val="1342738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 cap="small" dirty="0">
                <a:latin typeface="Cambria" panose="02040503050406030204" pitchFamily="18" charset="0"/>
              </a:rPr>
              <a:t>Geography</a:t>
            </a:r>
            <a:endParaRPr lang="en-US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1" y="54010"/>
            <a:ext cx="5552284" cy="665158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 River Valley</a:t>
            </a:r>
          </a:p>
          <a:p>
            <a:pPr marL="800100" lvl="1" indent="-342900">
              <a:buFont typeface="Calibri" panose="020F0502020204030204" pitchFamily="34" charset="0"/>
              <a:buChar char="–"/>
            </a:pPr>
            <a:r>
              <a:rPr lang="en-US" sz="2200" dirty="0"/>
              <a:t>AKA ‘Cisalpine Gaul’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Italian peninsula</a:t>
            </a:r>
          </a:p>
          <a:p>
            <a:pPr marL="800100" lvl="1" indent="-342900">
              <a:buFont typeface="Calibri" panose="020F0502020204030204" pitchFamily="34" charset="0"/>
              <a:buChar char="–"/>
            </a:pPr>
            <a:r>
              <a:rPr lang="en-US" sz="2200" dirty="0"/>
              <a:t>Apennine Mountains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Islands</a:t>
            </a:r>
          </a:p>
          <a:p>
            <a:pPr marL="800100" lvl="1" indent="-342900">
              <a:buFont typeface="Calibri" panose="020F0502020204030204" pitchFamily="34" charset="0"/>
              <a:buChar char="–"/>
            </a:pPr>
            <a:r>
              <a:rPr lang="en-US" sz="2200" dirty="0"/>
              <a:t>Sicily</a:t>
            </a:r>
          </a:p>
          <a:p>
            <a:pPr marL="800100" lvl="1" indent="-342900">
              <a:buFont typeface="Calibri" panose="020F0502020204030204" pitchFamily="34" charset="0"/>
              <a:buChar char="–"/>
            </a:pPr>
            <a:r>
              <a:rPr lang="en-US" sz="2200" dirty="0"/>
              <a:t>Sardinia</a:t>
            </a:r>
          </a:p>
          <a:p>
            <a:pPr marL="800100" lvl="1" indent="-342900">
              <a:buFont typeface="Calibri" panose="020F0502020204030204" pitchFamily="34" charset="0"/>
              <a:buChar char="–"/>
            </a:pPr>
            <a:r>
              <a:rPr lang="en-US" sz="2200" dirty="0"/>
              <a:t>Corsica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4343400" y="1066800"/>
            <a:ext cx="2209800" cy="990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 rot="2100000">
            <a:off x="4611493" y="2500675"/>
            <a:ext cx="4491443" cy="13983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248400" y="5257800"/>
            <a:ext cx="1524000" cy="990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343400" y="2704550"/>
            <a:ext cx="1104900" cy="23561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7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animBg="1"/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Key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Etruria</a:t>
            </a:r>
          </a:p>
          <a:p>
            <a:r>
              <a:rPr lang="en-US" dirty="0"/>
              <a:t>Campania</a:t>
            </a:r>
          </a:p>
          <a:p>
            <a:r>
              <a:rPr lang="en-US" dirty="0"/>
              <a:t>Latium</a:t>
            </a:r>
          </a:p>
          <a:p>
            <a:r>
              <a:rPr lang="en-US" dirty="0" err="1"/>
              <a:t>Ötzi</a:t>
            </a:r>
            <a:endParaRPr lang="en-US" dirty="0"/>
          </a:p>
          <a:p>
            <a:r>
              <a:rPr lang="en-US" dirty="0"/>
              <a:t>Inhumation</a:t>
            </a:r>
          </a:p>
          <a:p>
            <a:r>
              <a:rPr lang="en-US" dirty="0"/>
              <a:t>Cremation</a:t>
            </a:r>
          </a:p>
          <a:p>
            <a:r>
              <a:rPr lang="en-US" dirty="0"/>
              <a:t>Terracotta</a:t>
            </a:r>
          </a:p>
          <a:p>
            <a:r>
              <a:rPr lang="en-US" dirty="0"/>
              <a:t>Phoenicians</a:t>
            </a:r>
          </a:p>
          <a:p>
            <a:r>
              <a:rPr lang="en-US" dirty="0"/>
              <a:t>Magna Graecia</a:t>
            </a:r>
          </a:p>
          <a:p>
            <a:r>
              <a:rPr lang="en-US" dirty="0"/>
              <a:t>Villanovan culture</a:t>
            </a:r>
          </a:p>
          <a:p>
            <a:r>
              <a:rPr lang="en-US" dirty="0" err="1"/>
              <a:t>Bucchero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Pyrgi</a:t>
            </a:r>
            <a:r>
              <a:rPr lang="en-US" dirty="0"/>
              <a:t> tablets</a:t>
            </a:r>
          </a:p>
        </p:txBody>
      </p:sp>
    </p:spTree>
    <p:extLst>
      <p:ext uri="{BB962C8B-B14F-4D97-AF65-F5344CB8AC3E}">
        <p14:creationId xmlns:p14="http://schemas.microsoft.com/office/powerpoint/2010/main" val="1428076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400" b="1" cap="small" dirty="0">
                <a:latin typeface="Cambria" panose="02040503050406030204" pitchFamily="18" charset="0"/>
              </a:rPr>
              <a:t>Geography</a:t>
            </a:r>
            <a:endParaRPr lang="en-US" sz="44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4" t="32248" r="14028" b="36817"/>
          <a:stretch/>
        </p:blipFill>
        <p:spPr>
          <a:xfrm>
            <a:off x="498475" y="1676400"/>
            <a:ext cx="8147051" cy="4174940"/>
          </a:xfrm>
        </p:spPr>
      </p:pic>
      <p:sp>
        <p:nvSpPr>
          <p:cNvPr id="11" name="Oval 10"/>
          <p:cNvSpPr/>
          <p:nvPr/>
        </p:nvSpPr>
        <p:spPr>
          <a:xfrm>
            <a:off x="4648200" y="3962400"/>
            <a:ext cx="228600" cy="22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76600" y="2662535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Etruria</a:t>
            </a:r>
          </a:p>
        </p:txBody>
      </p:sp>
      <p:sp>
        <p:nvSpPr>
          <p:cNvPr id="13" name="TextBox 12"/>
          <p:cNvSpPr txBox="1"/>
          <p:nvPr/>
        </p:nvSpPr>
        <p:spPr>
          <a:xfrm rot="1800000">
            <a:off x="4660605" y="4191000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Latium</a:t>
            </a:r>
          </a:p>
        </p:txBody>
      </p:sp>
      <p:sp>
        <p:nvSpPr>
          <p:cNvPr id="14" name="TextBox 13"/>
          <p:cNvSpPr txBox="1"/>
          <p:nvPr/>
        </p:nvSpPr>
        <p:spPr>
          <a:xfrm rot="1500000">
            <a:off x="5582520" y="4748159"/>
            <a:ext cx="1657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Campania</a:t>
            </a:r>
          </a:p>
        </p:txBody>
      </p:sp>
    </p:spTree>
    <p:extLst>
      <p:ext uri="{BB962C8B-B14F-4D97-AF65-F5344CB8AC3E}">
        <p14:creationId xmlns:p14="http://schemas.microsoft.com/office/powerpoint/2010/main" val="3017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 err="1">
                <a:latin typeface="Cambria" panose="02040503050406030204" pitchFamily="18" charset="0"/>
              </a:rPr>
              <a:t>Ötzi</a:t>
            </a:r>
            <a:r>
              <a:rPr lang="en-US" b="1" cap="small" dirty="0">
                <a:latin typeface="Cambria" panose="02040503050406030204" pitchFamily="18" charset="0"/>
              </a:rPr>
              <a:t> the Iceman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Naturally mummified body found in the Italian Alps in 1991</a:t>
            </a:r>
          </a:p>
          <a:p>
            <a:r>
              <a:rPr lang="en-US" dirty="0"/>
              <a:t>Lived c. 3500-3000 BCE</a:t>
            </a:r>
          </a:p>
          <a:p>
            <a:r>
              <a:rPr lang="en-US" dirty="0"/>
              <a:t>Leather boots, fur-lined coat, grass cape, yew bow, 14 arrows, flint knife, backpack made of wood and bark, unworked flint</a:t>
            </a:r>
          </a:p>
          <a:p>
            <a:r>
              <a:rPr lang="en-US" dirty="0"/>
              <a:t>5’ 2”, 110 lbs.,  about 45 years old, bearded, 61 </a:t>
            </a:r>
            <a:r>
              <a:rPr lang="en-US" dirty="0" err="1"/>
              <a:t>tatoos</a:t>
            </a:r>
            <a:endParaRPr lang="en-US" dirty="0"/>
          </a:p>
          <a:p>
            <a:r>
              <a:rPr lang="en-US" dirty="0"/>
              <a:t>Wounded a few days before his death, and probably caught in snowstorm while crossing the Alps in the late summer or early autumn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133600"/>
            <a:ext cx="4006726" cy="31272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178129"/>
            <a:ext cx="4114800" cy="3079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64" y="1676400"/>
            <a:ext cx="4425871" cy="44258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34400" y="1556083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23991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Bronze Age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33600"/>
            <a:ext cx="4368800" cy="3276600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Bronze = alloy of copper and tin</a:t>
            </a:r>
          </a:p>
          <a:p>
            <a:r>
              <a:rPr lang="en-US" dirty="0"/>
              <a:t>Replaces flint c. 2000 BCE as the primary material for tools and weapons</a:t>
            </a:r>
          </a:p>
          <a:p>
            <a:r>
              <a:rPr lang="en-US" dirty="0"/>
              <a:t>Most settlements located in central highland region</a:t>
            </a:r>
          </a:p>
          <a:p>
            <a:pPr lvl="1"/>
            <a:r>
              <a:rPr lang="en-US" dirty="0"/>
              <a:t>Hence the ‘Apennine culture’</a:t>
            </a:r>
          </a:p>
          <a:p>
            <a:r>
              <a:rPr lang="en-US" dirty="0"/>
              <a:t>Economic activity focused largely on pastoralism</a:t>
            </a:r>
          </a:p>
          <a:p>
            <a:r>
              <a:rPr lang="en-US" dirty="0"/>
              <a:t>Inhumation practiced</a:t>
            </a:r>
          </a:p>
        </p:txBody>
      </p:sp>
    </p:spTree>
    <p:extLst>
      <p:ext uri="{BB962C8B-B14F-4D97-AF65-F5344CB8AC3E}">
        <p14:creationId xmlns:p14="http://schemas.microsoft.com/office/powerpoint/2010/main" val="3306435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631950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cap="small" dirty="0">
                <a:latin typeface="Cambria" panose="02040503050406030204" pitchFamily="18" charset="0"/>
              </a:rPr>
              <a:t>The Bronze Age</a:t>
            </a:r>
            <a:endParaRPr lang="en-US" sz="4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1" y="54010"/>
            <a:ext cx="5552284" cy="665158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3008313" cy="4495800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 River Valley</a:t>
            </a:r>
          </a:p>
          <a:p>
            <a:pPr marL="800100" lvl="1" indent="-342900">
              <a:buFont typeface="Calibri" panose="020F0502020204030204" pitchFamily="34" charset="0"/>
              <a:buChar char="–"/>
            </a:pPr>
            <a:r>
              <a:rPr lang="en-US" sz="2200" dirty="0"/>
              <a:t>AKA ‘Cisalpine Gaul’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Greater focus on agriculture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Cremation practiced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Links with northern Europe across the Alps</a:t>
            </a:r>
          </a:p>
          <a:p>
            <a:pPr marL="800100" lvl="1" indent="-342900">
              <a:buFont typeface="Calibri" panose="020F0502020204030204" pitchFamily="34" charset="0"/>
              <a:buChar char="–"/>
            </a:pPr>
            <a:r>
              <a:rPr lang="en-US" sz="2000" dirty="0"/>
              <a:t>Especially the </a:t>
            </a:r>
            <a:r>
              <a:rPr lang="en-US" sz="2000" dirty="0" err="1"/>
              <a:t>Urnfield</a:t>
            </a:r>
            <a:r>
              <a:rPr lang="en-US" sz="2000" dirty="0"/>
              <a:t> culture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4343400" y="1066800"/>
            <a:ext cx="2209800" cy="9906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7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Iron 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Iron replaces bronze beginning c. 900 BCE</a:t>
            </a:r>
          </a:p>
          <a:p>
            <a:r>
              <a:rPr lang="en-US" dirty="0"/>
              <a:t>Stronger contacts with peoples from the eastern Mediterranean</a:t>
            </a:r>
          </a:p>
          <a:p>
            <a:r>
              <a:rPr lang="en-US" dirty="0"/>
              <a:t>Development of several distinctive cultural groups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555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Phoenicians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600200"/>
            <a:ext cx="3280218" cy="4520974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Semitic people from Phoenicia in the Levant (modern Lebanon)</a:t>
            </a:r>
          </a:p>
          <a:p>
            <a:pPr lvl="1"/>
            <a:r>
              <a:rPr lang="en-US" dirty="0"/>
              <a:t>Region famed for ‘Cedars of Lebanon’</a:t>
            </a:r>
          </a:p>
          <a:p>
            <a:r>
              <a:rPr lang="en-US" dirty="0"/>
              <a:t>Known primarily as seaborne merchants</a:t>
            </a:r>
          </a:p>
          <a:p>
            <a:r>
              <a:rPr lang="en-US" dirty="0"/>
              <a:t>Especially active c. 1000-600 BCE</a:t>
            </a:r>
          </a:p>
          <a:p>
            <a:r>
              <a:rPr lang="en-US" dirty="0"/>
              <a:t>Established trading colonies through the Mediterranean</a:t>
            </a:r>
          </a:p>
          <a:p>
            <a:pPr lvl="1"/>
            <a:r>
              <a:rPr lang="en-US" dirty="0"/>
              <a:t>Including Carthage in the mid 8</a:t>
            </a:r>
            <a:r>
              <a:rPr lang="en-US" baseline="30000" dirty="0"/>
              <a:t>th</a:t>
            </a:r>
            <a:r>
              <a:rPr lang="en-US" dirty="0"/>
              <a:t> cen. BCE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0960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Frederic Leighton, </a:t>
            </a:r>
            <a:r>
              <a:rPr lang="en-US" i="1" dirty="0"/>
              <a:t>Phoenicians Trading with the Early Britons on the Coast of Cornwall</a:t>
            </a:r>
            <a:r>
              <a:rPr lang="en-US" dirty="0"/>
              <a:t> (1895)</a:t>
            </a:r>
          </a:p>
        </p:txBody>
      </p:sp>
    </p:spTree>
    <p:extLst>
      <p:ext uri="{BB962C8B-B14F-4D97-AF65-F5344CB8AC3E}">
        <p14:creationId xmlns:p14="http://schemas.microsoft.com/office/powerpoint/2010/main" val="56710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5091</TotalTime>
  <Words>1070</Words>
  <Application>Microsoft Macintosh PowerPoint</Application>
  <PresentationFormat>On-screen Show (4:3)</PresentationFormat>
  <Paragraphs>195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Cambria</vt:lpstr>
      <vt:lpstr>Office Theme</vt:lpstr>
      <vt:lpstr>Prehistory</vt:lpstr>
      <vt:lpstr>Ancient Italian Languages</vt:lpstr>
      <vt:lpstr>Geography</vt:lpstr>
      <vt:lpstr>Geography</vt:lpstr>
      <vt:lpstr>Ötzi the Iceman</vt:lpstr>
      <vt:lpstr>The Bronze Age</vt:lpstr>
      <vt:lpstr>The Bronze Age</vt:lpstr>
      <vt:lpstr>The Iron Age</vt:lpstr>
      <vt:lpstr>The Phoenicians</vt:lpstr>
      <vt:lpstr>The Phoenicians</vt:lpstr>
      <vt:lpstr>The Nora Stone</vt:lpstr>
      <vt:lpstr>Greek City-States</vt:lpstr>
      <vt:lpstr>Greek Colonization</vt:lpstr>
      <vt:lpstr>Magna Graecia</vt:lpstr>
      <vt:lpstr>Paestum</vt:lpstr>
      <vt:lpstr>Apulian Red-Figure Pottery</vt:lpstr>
      <vt:lpstr>The Villanovan Culture</vt:lpstr>
      <vt:lpstr>Vocab!</vt:lpstr>
      <vt:lpstr>The Etruscans</vt:lpstr>
      <vt:lpstr>Etruscan Temples</vt:lpstr>
      <vt:lpstr>Etruscan Tombs</vt:lpstr>
      <vt:lpstr>Tomb Paintings</vt:lpstr>
      <vt:lpstr>Etruscan Bucchero Pottery</vt:lpstr>
      <vt:lpstr>The Pyrgi Tablets</vt:lpstr>
      <vt:lpstr>The Orator</vt:lpstr>
      <vt:lpstr>The Latins</vt:lpstr>
      <vt:lpstr>The Bronze Age</vt:lpstr>
      <vt:lpstr>The Iron Age</vt:lpstr>
      <vt:lpstr>Ancient Italian Languages</vt:lpstr>
      <vt:lpstr>Key Terms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CLARCH 350 Money in Antiquity</dc:title>
  <dc:creator>Henry Colburn</dc:creator>
  <cp:lastModifiedBy>Ninh Nguyen</cp:lastModifiedBy>
  <cp:revision>1153</cp:revision>
  <dcterms:created xsi:type="dcterms:W3CDTF">2013-09-06T12:51:15Z</dcterms:created>
  <dcterms:modified xsi:type="dcterms:W3CDTF">2025-10-22T16:56:13Z</dcterms:modified>
</cp:coreProperties>
</file>